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4"/>
  </p:notesMasterIdLst>
  <p:sldIdLst>
    <p:sldId id="256" r:id="rId2"/>
    <p:sldId id="258" r:id="rId3"/>
    <p:sldId id="270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</p:sldIdLst>
  <p:sldSz cx="12025313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80" autoAdjust="0"/>
  </p:normalViewPr>
  <p:slideViewPr>
    <p:cSldViewPr>
      <p:cViewPr varScale="1">
        <p:scale>
          <a:sx n="81" d="100"/>
          <a:sy n="81" d="100"/>
        </p:scale>
        <p:origin x="-763" y="-182"/>
      </p:cViewPr>
      <p:guideLst>
        <p:guide orient="horz" pos="2160"/>
        <p:guide pos="37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58240-0691-4E6F-B507-45B5F2673271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685800"/>
            <a:ext cx="60102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B71CE-2BA5-4608-9D2F-0DB6219446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048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423863" y="685800"/>
            <a:ext cx="6010275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B71CE-2BA5-4608-9D2F-0DB6219446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44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1900" y="2130428"/>
            <a:ext cx="10221516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03798" y="3886200"/>
            <a:ext cx="841771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C288-2AB2-4E10-ADC3-E752577C08F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6772-5D6B-4B6B-B250-4A298F3A3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221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C288-2AB2-4E10-ADC3-E752577C08F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6772-5D6B-4B6B-B250-4A298F3A3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7898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18352" y="274641"/>
            <a:ext cx="2705695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1266" y="274641"/>
            <a:ext cx="7916664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C288-2AB2-4E10-ADC3-E752577C08F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6772-5D6B-4B6B-B250-4A298F3A3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04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C288-2AB2-4E10-ADC3-E752577C08F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6772-5D6B-4B6B-B250-4A298F3A3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460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9917" y="4406903"/>
            <a:ext cx="1022151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49917" y="2906713"/>
            <a:ext cx="10221516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C288-2AB2-4E10-ADC3-E752577C08F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6772-5D6B-4B6B-B250-4A298F3A3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987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1267" y="1600203"/>
            <a:ext cx="531118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12867" y="1600203"/>
            <a:ext cx="531118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C288-2AB2-4E10-ADC3-E752577C08F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6772-5D6B-4B6B-B250-4A298F3A3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587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1266" y="1535113"/>
            <a:ext cx="531326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1266" y="2174875"/>
            <a:ext cx="531326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08694" y="1535113"/>
            <a:ext cx="531535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08694" y="2174875"/>
            <a:ext cx="531535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C288-2AB2-4E10-ADC3-E752577C08F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6772-5D6B-4B6B-B250-4A298F3A3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67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C288-2AB2-4E10-ADC3-E752577C08F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6772-5D6B-4B6B-B250-4A298F3A3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60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C288-2AB2-4E10-ADC3-E752577C08F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6772-5D6B-4B6B-B250-4A298F3A3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97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1266" y="273050"/>
            <a:ext cx="395624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01563" y="273053"/>
            <a:ext cx="6722484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1266" y="1435103"/>
            <a:ext cx="395624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C288-2AB2-4E10-ADC3-E752577C08F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6772-5D6B-4B6B-B250-4A298F3A3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57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7045" y="4800600"/>
            <a:ext cx="721518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57045" y="612775"/>
            <a:ext cx="721518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57045" y="5367338"/>
            <a:ext cx="72151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C288-2AB2-4E10-ADC3-E752577C08F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6772-5D6B-4B6B-B250-4A298F3A3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22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1267" y="274638"/>
            <a:ext cx="1082278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1267" y="1600203"/>
            <a:ext cx="1082278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1266" y="6356353"/>
            <a:ext cx="2805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CC288-2AB2-4E10-ADC3-E752577C08F2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08650" y="6356353"/>
            <a:ext cx="38080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8141" y="6356353"/>
            <a:ext cx="2805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86772-5D6B-4B6B-B250-4A298F3A3F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06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02" r="12297"/>
          <a:stretch/>
        </p:blipFill>
        <p:spPr bwMode="auto">
          <a:xfrm>
            <a:off x="0" y="0"/>
            <a:ext cx="120253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6387" y="5301211"/>
            <a:ext cx="10221516" cy="821953"/>
          </a:xfrm>
        </p:spPr>
        <p:txBody>
          <a:bodyPr>
            <a:noAutofit/>
          </a:bodyPr>
          <a:lstStyle/>
          <a:p>
            <a:r>
              <a:rPr lang="ru-RU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Аптека</a:t>
            </a:r>
            <a:r>
              <a:rPr lang="ru-RU" sz="5400" dirty="0" smtClean="0"/>
              <a:t> </a:t>
            </a:r>
            <a:endParaRPr lang="ru-RU" sz="5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56547" y="6093296"/>
            <a:ext cx="8417719" cy="553616"/>
          </a:xfrm>
        </p:spPr>
        <p:txBody>
          <a:bodyPr>
            <a:noAutofit/>
          </a:bodyPr>
          <a:lstStyle/>
          <a:p>
            <a:r>
              <a:rPr lang="ru-R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Кириллова Елизавета Игоревна</a:t>
            </a:r>
          </a:p>
          <a:p>
            <a:r>
              <a:rPr lang="ru-RU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Сорвачева</a:t>
            </a:r>
            <a:r>
              <a:rPr lang="ru-R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Алина </a:t>
            </a:r>
            <a:r>
              <a:rPr lang="ru-RU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Игоревна</a:t>
            </a:r>
            <a:endParaRPr lang="ru-RU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673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085" y="227782"/>
            <a:ext cx="10822782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Корзина</a:t>
            </a:r>
            <a:endParaRPr lang="ru-RU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7" t="24534" r="22973" b="43466"/>
          <a:stretch/>
        </p:blipFill>
        <p:spPr bwMode="auto">
          <a:xfrm>
            <a:off x="346232" y="1365409"/>
            <a:ext cx="5738432" cy="1961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0" t="15634" r="6175" b="30268"/>
          <a:stretch/>
        </p:blipFill>
        <p:spPr bwMode="auto">
          <a:xfrm>
            <a:off x="299376" y="3639119"/>
            <a:ext cx="6555411" cy="28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5" t="37188" r="30925" b="34667"/>
          <a:stretch/>
        </p:blipFill>
        <p:spPr bwMode="auto">
          <a:xfrm>
            <a:off x="7065159" y="4853797"/>
            <a:ext cx="4651901" cy="165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Группа 6"/>
          <p:cNvGrpSpPr/>
          <p:nvPr/>
        </p:nvGrpSpPr>
        <p:grpSpPr>
          <a:xfrm>
            <a:off x="6316460" y="1085176"/>
            <a:ext cx="5400600" cy="3642439"/>
            <a:chOff x="5947591" y="1111988"/>
            <a:chExt cx="5797086" cy="4098131"/>
          </a:xfrm>
        </p:grpSpPr>
        <p:grpSp>
          <p:nvGrpSpPr>
            <p:cNvPr id="6" name="Группа 5"/>
            <p:cNvGrpSpPr/>
            <p:nvPr/>
          </p:nvGrpSpPr>
          <p:grpSpPr>
            <a:xfrm>
              <a:off x="5947591" y="1111988"/>
              <a:ext cx="5783009" cy="1914676"/>
              <a:chOff x="5947591" y="1111988"/>
              <a:chExt cx="5783009" cy="1914676"/>
            </a:xfrm>
          </p:grpSpPr>
          <p:pic>
            <p:nvPicPr>
              <p:cNvPr id="8195" name="Picture 3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03" t="3867" r="21623" b="92267"/>
              <a:stretch/>
            </p:blipFill>
            <p:spPr bwMode="auto">
              <a:xfrm>
                <a:off x="5947591" y="1111988"/>
                <a:ext cx="5783009" cy="2284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200" name="Picture 8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02" t="12266" r="9473" b="45992"/>
              <a:stretch/>
            </p:blipFill>
            <p:spPr bwMode="auto">
              <a:xfrm>
                <a:off x="5947591" y="1342547"/>
                <a:ext cx="5783009" cy="16841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8203" name="Picture 11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2" t="12400" r="8798" b="63600"/>
            <a:stretch/>
          </p:blipFill>
          <p:spPr bwMode="auto">
            <a:xfrm>
              <a:off x="5947591" y="3200372"/>
              <a:ext cx="5766036" cy="948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04" name="Picture 12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6" t="13200" r="9398" b="64000"/>
            <a:stretch/>
          </p:blipFill>
          <p:spPr bwMode="auto">
            <a:xfrm>
              <a:off x="5947591" y="4293096"/>
              <a:ext cx="5797086" cy="917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516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 на дальнейшее развитие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2056" y="1484784"/>
            <a:ext cx="10822782" cy="45259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1800" dirty="0" smtClean="0">
                <a:latin typeface="+mj-lt"/>
              </a:rPr>
              <a:t>Расширение функциональности управления товарами</a:t>
            </a:r>
          </a:p>
          <a:p>
            <a:r>
              <a:rPr lang="ru-RU" sz="1800" dirty="0" smtClean="0">
                <a:latin typeface="+mj-lt"/>
              </a:rPr>
              <a:t>Поиск и фильтрация товаров: Реализовать возможность поиска товаров по названию и фильтрации по категориям.</a:t>
            </a:r>
          </a:p>
          <a:p>
            <a:r>
              <a:rPr lang="ru-RU" sz="1800" dirty="0" smtClean="0">
                <a:latin typeface="+mj-lt"/>
              </a:rPr>
              <a:t>Сортировка товаров: Добавить возможность сортировки товаров по цене, названию и количеству.</a:t>
            </a:r>
          </a:p>
          <a:p>
            <a:r>
              <a:rPr lang="ru-RU" sz="1800" dirty="0" smtClean="0">
                <a:latin typeface="+mj-lt"/>
              </a:rPr>
              <a:t>Изображения товаров: Позволить администраторам загружать изображения для каждого товара.</a:t>
            </a:r>
          </a:p>
          <a:p>
            <a:pPr marL="0" indent="0">
              <a:buNone/>
            </a:pPr>
            <a:r>
              <a:rPr lang="ru-RU" sz="1800" dirty="0" smtClean="0">
                <a:latin typeface="+mj-lt"/>
              </a:rPr>
              <a:t>Расширение функциональности корзины</a:t>
            </a:r>
          </a:p>
          <a:p>
            <a:r>
              <a:rPr lang="ru-RU" sz="1800" dirty="0" smtClean="0">
                <a:latin typeface="+mj-lt"/>
              </a:rPr>
              <a:t>Оформление заказа: Реализовать возможность оформления заказа из корзины с указанием контактной информации.</a:t>
            </a:r>
          </a:p>
          <a:p>
            <a:r>
              <a:rPr lang="ru-RU" sz="1800" dirty="0" smtClean="0">
                <a:latin typeface="+mj-lt"/>
              </a:rPr>
              <a:t>История заказов: Добавить возможность пользователям просматривать историю своих заказов.</a:t>
            </a:r>
          </a:p>
          <a:p>
            <a:r>
              <a:rPr lang="ru-RU" sz="1800" dirty="0" smtClean="0">
                <a:latin typeface="+mj-lt"/>
              </a:rPr>
              <a:t>Уведомления о наличии товара: Позволить пользователям подписываться на уведомления о наличии товара, если он временно отсутствует.</a:t>
            </a:r>
            <a:endParaRPr lang="ru-RU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858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0048" y="2636912"/>
            <a:ext cx="10822782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12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6" b="9651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784" y="688733"/>
            <a:ext cx="5753509" cy="443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064" y="-243408"/>
            <a:ext cx="10822782" cy="1143000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Цели и задачи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2016" y="764704"/>
            <a:ext cx="11168157" cy="554461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Цель: Создать </a:t>
            </a:r>
            <a:r>
              <a:rPr lang="ru-RU" sz="155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простое веб-приложение на </a:t>
            </a:r>
            <a:r>
              <a:rPr lang="ru-RU" sz="155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Flask</a:t>
            </a:r>
            <a:r>
              <a:rPr lang="ru-RU" sz="155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для управления товарами в аптеке с разделением прав доступа (администратор и обычный пользователь</a:t>
            </a:r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).</a:t>
            </a:r>
          </a:p>
          <a:p>
            <a:pPr marL="0" indent="0">
              <a:buNone/>
            </a:pPr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Задачи:</a:t>
            </a:r>
            <a:endParaRPr lang="ru-RU" sz="155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0" indent="0">
              <a:buNone/>
            </a:pPr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 Аутентификация:</a:t>
            </a:r>
          </a:p>
          <a:p>
            <a:pPr>
              <a:buSzPct val="80000"/>
            </a:pPr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Реализовать вход в систему (регистрация/логин/пароль).</a:t>
            </a:r>
          </a:p>
          <a:p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Обычный пользователь может только просматривать список товаров.</a:t>
            </a:r>
          </a:p>
          <a:p>
            <a:pPr marL="0" indent="0">
              <a:buNone/>
            </a:pPr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2. Управление товарами:</a:t>
            </a:r>
          </a:p>
          <a:p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Добавление новых товаров (название, описание, цена, количество, категория).</a:t>
            </a:r>
          </a:p>
          <a:p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Редактирование существующих товаров.</a:t>
            </a:r>
          </a:p>
          <a:p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Удаление товаров.</a:t>
            </a:r>
          </a:p>
          <a:p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Просмотр списка товаров в виде таблицы.</a:t>
            </a:r>
          </a:p>
          <a:p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Добавление товаров к корзину.</a:t>
            </a:r>
          </a:p>
          <a:p>
            <a:pPr marL="0" indent="0">
              <a:buNone/>
            </a:pPr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База данных:</a:t>
            </a:r>
          </a:p>
          <a:p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Использовать </a:t>
            </a:r>
            <a:r>
              <a:rPr lang="ru-RU" sz="1550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SQLite</a:t>
            </a:r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для хранения данных.</a:t>
            </a:r>
          </a:p>
          <a:p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Таблицы: </a:t>
            </a:r>
            <a:r>
              <a:rPr lang="ru-RU" sz="1550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users</a:t>
            </a:r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(пользователи), </a:t>
            </a:r>
            <a:r>
              <a:rPr lang="ru-RU" sz="1550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products</a:t>
            </a:r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(товары), </a:t>
            </a:r>
            <a:r>
              <a:rPr lang="en-US" sz="1550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shopping_cart</a:t>
            </a:r>
            <a:r>
              <a:rPr lang="en-US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</a:t>
            </a:r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корзина</a:t>
            </a:r>
            <a:r>
              <a:rPr lang="en-US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</a:p>
          <a:p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Автоматическое создание администратора при первом запуске (логин: </a:t>
            </a:r>
            <a:r>
              <a:rPr lang="ru-RU" sz="1550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admin</a:t>
            </a:r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пароль: admin123).</a:t>
            </a:r>
          </a:p>
          <a:p>
            <a:pPr marL="0" indent="0">
              <a:buNone/>
            </a:pPr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4. Дополнительно:</a:t>
            </a:r>
          </a:p>
          <a:p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Защита маршрутов декораторами (только для авторизованных пользователей).</a:t>
            </a:r>
          </a:p>
          <a:p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Хеширование паролей (с использованием </a:t>
            </a:r>
            <a:r>
              <a:rPr lang="ru-RU" sz="1550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werkzeug.security</a:t>
            </a:r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).</a:t>
            </a:r>
          </a:p>
          <a:p>
            <a:r>
              <a:rPr lang="ru-RU" sz="1550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Флеш</a:t>
            </a:r>
            <a:r>
              <a:rPr lang="ru-RU" sz="155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-сообщения для обратной связи с пользователем.</a:t>
            </a:r>
          </a:p>
          <a:p>
            <a:pPr marL="0" indent="0" algn="just">
              <a:buNone/>
            </a:pPr>
            <a:endParaRPr lang="ru-RU" sz="155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388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056" y="260648"/>
            <a:ext cx="10894790" cy="136815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Библиотеки, таблицы, вспомогательные функции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0" t="9600" r="26275" b="76800"/>
          <a:stretch/>
        </p:blipFill>
        <p:spPr bwMode="auto">
          <a:xfrm>
            <a:off x="207928" y="1700809"/>
            <a:ext cx="4508584" cy="695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Группа 2"/>
          <p:cNvGrpSpPr/>
          <p:nvPr/>
        </p:nvGrpSpPr>
        <p:grpSpPr>
          <a:xfrm>
            <a:off x="7092776" y="1700808"/>
            <a:ext cx="4636916" cy="4968552"/>
            <a:chOff x="2930652" y="658368"/>
            <a:chExt cx="6025896" cy="6757392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5" t="9599" r="25860" b="25467"/>
            <a:stretch/>
          </p:blipFill>
          <p:spPr bwMode="auto">
            <a:xfrm>
              <a:off x="2930652" y="658368"/>
              <a:ext cx="6025896" cy="4453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52" t="24801" r="24173" b="41599"/>
            <a:stretch/>
          </p:blipFill>
          <p:spPr bwMode="auto">
            <a:xfrm>
              <a:off x="2930652" y="5111496"/>
              <a:ext cx="6007608" cy="2304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30800" r="48400" b="41333"/>
          <a:stretch/>
        </p:blipFill>
        <p:spPr bwMode="auto">
          <a:xfrm>
            <a:off x="210191" y="3573016"/>
            <a:ext cx="2721652" cy="156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3" t="35867" r="41825" b="34667"/>
          <a:stretch/>
        </p:blipFill>
        <p:spPr bwMode="auto">
          <a:xfrm>
            <a:off x="207928" y="5228662"/>
            <a:ext cx="2960207" cy="147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5"/>
          <a:stretch/>
        </p:blipFill>
        <p:spPr bwMode="auto">
          <a:xfrm>
            <a:off x="210191" y="2492896"/>
            <a:ext cx="2719388" cy="977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55" b="58607"/>
          <a:stretch/>
        </p:blipFill>
        <p:spPr bwMode="auto">
          <a:xfrm>
            <a:off x="4785618" y="1700809"/>
            <a:ext cx="2019126" cy="697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7" t="15600" r="42187" b="31400"/>
          <a:stretch/>
        </p:blipFill>
        <p:spPr bwMode="auto">
          <a:xfrm>
            <a:off x="3052648" y="2492896"/>
            <a:ext cx="3909664" cy="356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300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1267" y="274638"/>
            <a:ext cx="10822782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Вход в систему </a:t>
            </a:r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6804744" y="1026656"/>
            <a:ext cx="4694689" cy="3338448"/>
            <a:chOff x="251520" y="1728256"/>
            <a:chExt cx="3455106" cy="314090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72" t="16632" r="29099" b="21375"/>
            <a:stretch/>
          </p:blipFill>
          <p:spPr bwMode="auto">
            <a:xfrm>
              <a:off x="251520" y="1988840"/>
              <a:ext cx="3455106" cy="2880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25" t="4667" r="64392" b="91600"/>
            <a:stretch/>
          </p:blipFill>
          <p:spPr bwMode="auto">
            <a:xfrm>
              <a:off x="251520" y="1728256"/>
              <a:ext cx="3448202" cy="256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5" t="10134" r="33575" b="28674"/>
          <a:stretch/>
        </p:blipFill>
        <p:spPr bwMode="auto">
          <a:xfrm>
            <a:off x="468040" y="1026656"/>
            <a:ext cx="5024435" cy="3556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0" t="29133" r="48875" b="41733"/>
          <a:stretch/>
        </p:blipFill>
        <p:spPr bwMode="auto">
          <a:xfrm>
            <a:off x="473144" y="4744063"/>
            <a:ext cx="3581585" cy="1776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0" t="27066" r="25550" b="49067"/>
          <a:stretch/>
        </p:blipFill>
        <p:spPr bwMode="auto">
          <a:xfrm>
            <a:off x="4140448" y="4733742"/>
            <a:ext cx="7358986" cy="1787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913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1267" y="274638"/>
            <a:ext cx="10822782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Регистрация</a:t>
            </a:r>
            <a:endParaRPr lang="ru-RU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0" t="33200" r="46700" b="47900"/>
          <a:stretch/>
        </p:blipFill>
        <p:spPr bwMode="auto">
          <a:xfrm>
            <a:off x="330775" y="1152194"/>
            <a:ext cx="4734903" cy="155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t="10666" r="15200" b="25333"/>
          <a:stretch/>
        </p:blipFill>
        <p:spPr bwMode="auto">
          <a:xfrm>
            <a:off x="330775" y="2996952"/>
            <a:ext cx="5753439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Группа 4"/>
          <p:cNvGrpSpPr/>
          <p:nvPr/>
        </p:nvGrpSpPr>
        <p:grpSpPr>
          <a:xfrm>
            <a:off x="6233684" y="1148770"/>
            <a:ext cx="5571153" cy="4116784"/>
            <a:chOff x="3923927" y="1152194"/>
            <a:chExt cx="4976610" cy="3920749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3923928" y="1152194"/>
              <a:ext cx="4976609" cy="2241588"/>
              <a:chOff x="27439" y="847974"/>
              <a:chExt cx="10124388" cy="3997403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38" t="18556" r="8221" b="29347"/>
              <a:stretch/>
            </p:blipFill>
            <p:spPr bwMode="auto">
              <a:xfrm>
                <a:off x="27440" y="1272618"/>
                <a:ext cx="10124387" cy="35727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25" t="4133" r="37242" b="91733"/>
              <a:stretch/>
            </p:blipFill>
            <p:spPr bwMode="auto">
              <a:xfrm>
                <a:off x="27439" y="847974"/>
                <a:ext cx="10124387" cy="4246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3078" name="Picture 6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49" t="20273" r="8900" b="62000"/>
            <a:stretch/>
          </p:blipFill>
          <p:spPr bwMode="auto">
            <a:xfrm>
              <a:off x="3923927" y="3501008"/>
              <a:ext cx="4976609" cy="609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9" name="Picture 7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7" t="17711" r="211" b="52494"/>
            <a:stretch/>
          </p:blipFill>
          <p:spPr bwMode="auto">
            <a:xfrm>
              <a:off x="3923928" y="4221593"/>
              <a:ext cx="4976608" cy="85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961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1267" y="274638"/>
            <a:ext cx="10822782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Панель админа</a:t>
            </a:r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7" t="12800" r="36398" b="28133"/>
          <a:stretch/>
        </p:blipFill>
        <p:spPr bwMode="auto">
          <a:xfrm>
            <a:off x="396032" y="1268760"/>
            <a:ext cx="4229292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7" t="14533" r="40073" b="64133"/>
          <a:stretch/>
        </p:blipFill>
        <p:spPr bwMode="auto">
          <a:xfrm>
            <a:off x="396032" y="5013176"/>
            <a:ext cx="4229292" cy="1463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Группа 2"/>
          <p:cNvGrpSpPr/>
          <p:nvPr/>
        </p:nvGrpSpPr>
        <p:grpSpPr>
          <a:xfrm>
            <a:off x="4966128" y="1844824"/>
            <a:ext cx="6696744" cy="3906188"/>
            <a:chOff x="4966128" y="1588792"/>
            <a:chExt cx="6696744" cy="3906188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50" t="13200" r="8049" b="4822"/>
            <a:stretch/>
          </p:blipFill>
          <p:spPr bwMode="auto">
            <a:xfrm>
              <a:off x="4966128" y="1844824"/>
              <a:ext cx="6696744" cy="3650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6" t="4400" r="34647" b="92134"/>
            <a:stretch/>
          </p:blipFill>
          <p:spPr bwMode="auto">
            <a:xfrm>
              <a:off x="4966128" y="1588792"/>
              <a:ext cx="6696744" cy="237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894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1267" y="274638"/>
            <a:ext cx="10822782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Добавление и удаление товара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6138757" y="1194452"/>
            <a:ext cx="5589044" cy="5249732"/>
            <a:chOff x="5721608" y="1203604"/>
            <a:chExt cx="6024108" cy="5654396"/>
          </a:xfrm>
        </p:grpSpPr>
        <p:grpSp>
          <p:nvGrpSpPr>
            <p:cNvPr id="4" name="Группа 3"/>
            <p:cNvGrpSpPr/>
            <p:nvPr/>
          </p:nvGrpSpPr>
          <p:grpSpPr>
            <a:xfrm>
              <a:off x="5724624" y="1203604"/>
              <a:ext cx="5977880" cy="4601660"/>
              <a:chOff x="971488" y="2092283"/>
              <a:chExt cx="5041168" cy="3769122"/>
            </a:xfrm>
          </p:grpSpPr>
          <p:grpSp>
            <p:nvGrpSpPr>
              <p:cNvPr id="3" name="Группа 2"/>
              <p:cNvGrpSpPr/>
              <p:nvPr/>
            </p:nvGrpSpPr>
            <p:grpSpPr>
              <a:xfrm>
                <a:off x="972096" y="2261005"/>
                <a:ext cx="5040560" cy="3600400"/>
                <a:chOff x="1116112" y="-171400"/>
                <a:chExt cx="10012680" cy="6916272"/>
              </a:xfrm>
            </p:grpSpPr>
            <p:pic>
              <p:nvPicPr>
                <p:cNvPr id="5122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75" t="12800" r="9701" b="19067"/>
                <a:stretch/>
              </p:blipFill>
              <p:spPr bwMode="auto">
                <a:xfrm>
                  <a:off x="1116112" y="-171400"/>
                  <a:ext cx="10012680" cy="46725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23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75" t="41033" r="9701" b="26000"/>
                <a:stretch/>
              </p:blipFill>
              <p:spPr bwMode="auto">
                <a:xfrm>
                  <a:off x="1116112" y="4484000"/>
                  <a:ext cx="10012680" cy="22608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5124" name="Picture 4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53" t="4466" r="17578" b="91067"/>
              <a:stretch/>
            </p:blipFill>
            <p:spPr bwMode="auto">
              <a:xfrm>
                <a:off x="971488" y="2092283"/>
                <a:ext cx="5041168" cy="1687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128" name="Picture 8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0" t="13200" r="9250" b="64133"/>
            <a:stretch/>
          </p:blipFill>
          <p:spPr bwMode="auto">
            <a:xfrm>
              <a:off x="5721608" y="5921896"/>
              <a:ext cx="6024108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Группа 6"/>
          <p:cNvGrpSpPr/>
          <p:nvPr/>
        </p:nvGrpSpPr>
        <p:grpSpPr>
          <a:xfrm>
            <a:off x="293689" y="1194452"/>
            <a:ext cx="5574951" cy="5258884"/>
            <a:chOff x="309271" y="2060848"/>
            <a:chExt cx="5317823" cy="4780232"/>
          </a:xfrm>
        </p:grpSpPr>
        <p:pic>
          <p:nvPicPr>
            <p:cNvPr id="5127" name="Picture 7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75" t="10000" r="15175" b="37301"/>
            <a:stretch/>
          </p:blipFill>
          <p:spPr bwMode="auto">
            <a:xfrm>
              <a:off x="324025" y="2060848"/>
              <a:ext cx="5303069" cy="2952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9" name="Picture 9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50" t="38134" r="28366" b="32666"/>
            <a:stretch/>
          </p:blipFill>
          <p:spPr bwMode="auto">
            <a:xfrm>
              <a:off x="309271" y="5073822"/>
              <a:ext cx="5317823" cy="1767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894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1267" y="274638"/>
            <a:ext cx="10822782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Редактирование товара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16" y="1092728"/>
            <a:ext cx="5651500" cy="546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Группа 3"/>
          <p:cNvGrpSpPr/>
          <p:nvPr/>
        </p:nvGrpSpPr>
        <p:grpSpPr>
          <a:xfrm>
            <a:off x="6297760" y="1124744"/>
            <a:ext cx="5310396" cy="4964861"/>
            <a:chOff x="6288184" y="1148846"/>
            <a:chExt cx="5310396" cy="496486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6288184" y="1148846"/>
              <a:ext cx="5310396" cy="3949685"/>
              <a:chOff x="6300688" y="1255695"/>
              <a:chExt cx="5310396" cy="3949685"/>
            </a:xfrm>
          </p:grpSpPr>
          <p:pic>
            <p:nvPicPr>
              <p:cNvPr id="6148" name="Picture 4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27" t="12800" r="9773" b="19333"/>
              <a:stretch/>
            </p:blipFill>
            <p:spPr bwMode="auto">
              <a:xfrm>
                <a:off x="6300688" y="1484784"/>
                <a:ext cx="5310396" cy="24843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149" name="Picture 5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27" t="40226" r="9398" b="25599"/>
              <a:stretch/>
            </p:blipFill>
            <p:spPr bwMode="auto">
              <a:xfrm>
                <a:off x="6300688" y="3969151"/>
                <a:ext cx="5310396" cy="12362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150" name="Picture 6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99" t="4333" r="36298" b="91333"/>
              <a:stretch/>
            </p:blipFill>
            <p:spPr bwMode="auto">
              <a:xfrm>
                <a:off x="6300688" y="1255695"/>
                <a:ext cx="5310396" cy="2290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6151" name="Picture 7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05" t="13196" r="8936" b="63436"/>
            <a:stretch/>
          </p:blipFill>
          <p:spPr bwMode="auto">
            <a:xfrm>
              <a:off x="6288184" y="5262040"/>
              <a:ext cx="5310396" cy="851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894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064" y="260648"/>
            <a:ext cx="10822782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Панель пользователя </a:t>
            </a:r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5796632" y="1556792"/>
            <a:ext cx="6048672" cy="3960440"/>
            <a:chOff x="1088136" y="556428"/>
            <a:chExt cx="9994392" cy="5704472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5" t="12800" r="9100" b="10025"/>
            <a:stretch/>
          </p:blipFill>
          <p:spPr bwMode="auto">
            <a:xfrm>
              <a:off x="1088136" y="968365"/>
              <a:ext cx="9994392" cy="52925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2" t="4133" r="20198" b="91733"/>
            <a:stretch/>
          </p:blipFill>
          <p:spPr bwMode="auto">
            <a:xfrm>
              <a:off x="1088136" y="556428"/>
              <a:ext cx="9994392" cy="321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Группа 3"/>
          <p:cNvGrpSpPr/>
          <p:nvPr/>
        </p:nvGrpSpPr>
        <p:grpSpPr>
          <a:xfrm>
            <a:off x="324024" y="1118973"/>
            <a:ext cx="5184648" cy="5397198"/>
            <a:chOff x="6300688" y="1197864"/>
            <a:chExt cx="5184648" cy="5397198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27" t="10267" r="34148" b="31466"/>
            <a:stretch/>
          </p:blipFill>
          <p:spPr bwMode="auto">
            <a:xfrm>
              <a:off x="6300688" y="1197864"/>
              <a:ext cx="5184648" cy="3995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3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34" t="25333" r="28643" b="53400"/>
            <a:stretch/>
          </p:blipFill>
          <p:spPr bwMode="auto">
            <a:xfrm>
              <a:off x="6318319" y="5280600"/>
              <a:ext cx="5167017" cy="1314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894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Классическая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1503</TotalTime>
  <Words>280</Words>
  <Application>Microsoft Office PowerPoint</Application>
  <PresentationFormat>Произвольный</PresentationFormat>
  <Paragraphs>42</Paragraphs>
  <Slides>12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Аптека </vt:lpstr>
      <vt:lpstr>Цели и задачи</vt:lpstr>
      <vt:lpstr>Библиотеки, таблицы, вспомогательные функции</vt:lpstr>
      <vt:lpstr>Вход в систему </vt:lpstr>
      <vt:lpstr>Регистрация</vt:lpstr>
      <vt:lpstr>Панель админа</vt:lpstr>
      <vt:lpstr>Добавление и удаление товара</vt:lpstr>
      <vt:lpstr>Редактирование товара</vt:lpstr>
      <vt:lpstr>Панель пользователя </vt:lpstr>
      <vt:lpstr>Корзина</vt:lpstr>
      <vt:lpstr>Планы на дальнейшее развитие 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Аптека</dc:title>
  <dc:creator>User</dc:creator>
  <cp:lastModifiedBy>User</cp:lastModifiedBy>
  <cp:revision>15</cp:revision>
  <dcterms:created xsi:type="dcterms:W3CDTF">2025-05-11T11:06:26Z</dcterms:created>
  <dcterms:modified xsi:type="dcterms:W3CDTF">2025-05-12T12:09:46Z</dcterms:modified>
</cp:coreProperties>
</file>